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1"/>
  </p:handoutMasterIdLst>
  <p:sldIdLst>
    <p:sldId id="258" r:id="rId2"/>
    <p:sldId id="270" r:id="rId3"/>
    <p:sldId id="271" r:id="rId4"/>
    <p:sldId id="260" r:id="rId5"/>
    <p:sldId id="261" r:id="rId6"/>
    <p:sldId id="272" r:id="rId7"/>
    <p:sldId id="281" r:id="rId8"/>
    <p:sldId id="282" r:id="rId9"/>
    <p:sldId id="284" r:id="rId10"/>
    <p:sldId id="273" r:id="rId11"/>
    <p:sldId id="274" r:id="rId12"/>
    <p:sldId id="275" r:id="rId13"/>
    <p:sldId id="276" r:id="rId14"/>
    <p:sldId id="278" r:id="rId15"/>
    <p:sldId id="279" r:id="rId16"/>
    <p:sldId id="283" r:id="rId17"/>
    <p:sldId id="280" r:id="rId18"/>
    <p:sldId id="266" r:id="rId19"/>
    <p:sldId id="269" r:id="rId20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84072-4F94-47B5-AF49-32318BBA0C9D}" type="datetimeFigureOut">
              <a:rPr lang="sv-SE" smtClean="0"/>
              <a:t>2014-11-10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77D0C-7B4F-4BB3-B4C8-D46E4FAFC6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860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Delar i en helhet </a:t>
            </a:r>
            <a:br>
              <a:rPr lang="sv-SE" dirty="0" smtClean="0"/>
            </a:br>
            <a:r>
              <a:rPr lang="sv-SE" dirty="0" smtClean="0"/>
              <a:t>Regional cancerplan RCC Syd </a:t>
            </a:r>
            <a:br>
              <a:rPr lang="sv-SE" dirty="0" smtClean="0"/>
            </a:br>
            <a:r>
              <a:rPr lang="sv-SE" dirty="0" smtClean="0"/>
              <a:t>2015 -1018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691680" y="4437112"/>
            <a:ext cx="6400800" cy="1752600"/>
          </a:xfrm>
        </p:spPr>
        <p:txBody>
          <a:bodyPr/>
          <a:lstStyle>
            <a:lvl1pPr marL="0" indent="0" algn="ctr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Landstingstyrelsen 2014-11-10</a:t>
            </a:r>
          </a:p>
          <a:p>
            <a:r>
              <a:rPr lang="sv-SE" dirty="0" smtClean="0"/>
              <a:t>Gunilla Skoog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01FC5-C70E-4FA4-8090-63F556E98408}" type="datetime1">
              <a:rPr lang="sv-SE" altLang="sv-SE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1344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01FC5-C70E-4FA4-8090-63F556E98408}" type="datetime1">
              <a:rPr lang="sv-SE" altLang="sv-SE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19858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286500" y="1447800"/>
            <a:ext cx="1714500" cy="44196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43000" y="1447800"/>
            <a:ext cx="4991100" cy="44196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01FC5-C70E-4FA4-8090-63F556E98408}" type="datetime1">
              <a:rPr lang="sv-SE" altLang="sv-SE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2272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01FC5-C70E-4FA4-8090-63F556E98408}" type="datetime1">
              <a:rPr lang="sv-SE" altLang="sv-SE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7469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01FC5-C70E-4FA4-8090-63F556E98408}" type="datetime1">
              <a:rPr lang="sv-SE" altLang="sv-SE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863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43000" y="2286000"/>
            <a:ext cx="33528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3528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01FC5-C70E-4FA4-8090-63F556E98408}" type="datetime1">
              <a:rPr lang="sv-SE" altLang="sv-SE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4367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01FC5-C70E-4FA4-8090-63F556E98408}" type="datetime1">
              <a:rPr lang="sv-SE" altLang="sv-SE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4584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01FC5-C70E-4FA4-8090-63F556E98408}" type="datetime1">
              <a:rPr lang="sv-SE" altLang="sv-SE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4093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01FC5-C70E-4FA4-8090-63F556E98408}" type="datetime1">
              <a:rPr lang="sv-SE" altLang="sv-SE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19619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01FC5-C70E-4FA4-8090-63F556E98408}" type="datetime1">
              <a:rPr lang="sv-SE" altLang="sv-SE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6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101FC5-C70E-4FA4-8090-63F556E98408}" type="datetime1">
              <a:rPr lang="sv-SE" altLang="sv-SE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8008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OH-sidhuvudblåtonadbakgrun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6"/>
          <a:stretch>
            <a:fillRect/>
          </a:stretch>
        </p:blipFill>
        <p:spPr bwMode="auto">
          <a:xfrm>
            <a:off x="0" y="0"/>
            <a:ext cx="91440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447800"/>
            <a:ext cx="685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dirty="0" smtClean="0"/>
              <a:t>Regional cancerplan RCC syd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6905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fld id="{A2101FC5-C70E-4FA4-8090-63F556E98408}" type="datetime1">
              <a:rPr lang="sv-SE" altLang="sv-SE"/>
              <a:pPr/>
              <a:t>2014-11-10</a:t>
            </a:fld>
            <a:endParaRPr lang="sv-SE" altLang="sv-SE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057400" y="533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v-SE" altLang="sv-SE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2286000"/>
            <a:ext cx="68580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dirty="0" smtClean="0"/>
              <a:t>Klicka här för att ändra format på bakgrundstexten</a:t>
            </a:r>
          </a:p>
          <a:p>
            <a:pPr lvl="1"/>
            <a:r>
              <a:rPr lang="sv-SE" altLang="sv-SE" dirty="0" smtClean="0"/>
              <a:t>Nivå två</a:t>
            </a:r>
          </a:p>
          <a:p>
            <a:pPr lvl="2"/>
            <a:r>
              <a:rPr lang="sv-SE" altLang="sv-SE" dirty="0" smtClean="0"/>
              <a:t>Nivå tre</a:t>
            </a:r>
          </a:p>
          <a:p>
            <a:pPr lvl="3"/>
            <a:r>
              <a:rPr lang="sv-SE" altLang="sv-SE" dirty="0" smtClean="0"/>
              <a:t>Nivå fyra</a:t>
            </a:r>
          </a:p>
          <a:p>
            <a:pPr lvl="4"/>
            <a:r>
              <a:rPr lang="sv-SE" altLang="sv-SE" dirty="0" smtClean="0"/>
              <a:t>Nivå fem</a:t>
            </a:r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6473825" y="182563"/>
            <a:ext cx="2438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fld id="{39A6B0B7-08C0-41AC-B7A9-0A440261A45E}" type="slidenum">
              <a:rPr lang="sv-SE" altLang="sv-SE" sz="1600" baseline="30000">
                <a:solidFill>
                  <a:srgbClr val="000000"/>
                </a:solidFill>
                <a:latin typeface="Arial" charset="0"/>
              </a:rPr>
              <a:pPr algn="r"/>
              <a:t>‹#›</a:t>
            </a:fld>
            <a:endParaRPr lang="sv-SE" altLang="sv-SE" sz="1600" baseline="300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45" name="Picture 21" descr="LandstingetBlekinge2006marginalunder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6165850"/>
            <a:ext cx="2111375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4800" dirty="0" smtClean="0"/>
              <a:t>Delar i en helhet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2400" dirty="0" smtClean="0"/>
              <a:t>Regional cancerplan 2015-18 </a:t>
            </a:r>
            <a:br>
              <a:rPr lang="sv-SE" sz="2400" dirty="0" smtClean="0"/>
            </a:br>
            <a:r>
              <a:rPr lang="sv-SE" sz="2400" dirty="0" smtClean="0"/>
              <a:t>RCC Syd </a:t>
            </a:r>
            <a:endParaRPr lang="sv-SE" sz="2400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2483768" y="4365104"/>
            <a:ext cx="6400800" cy="1752600"/>
          </a:xfrm>
        </p:spPr>
        <p:txBody>
          <a:bodyPr/>
          <a:lstStyle/>
          <a:p>
            <a:pPr algn="r"/>
            <a:r>
              <a:rPr lang="sv-SE" dirty="0" smtClean="0"/>
              <a:t>Landstingsstyrelsen 2014-11-10</a:t>
            </a:r>
          </a:p>
          <a:p>
            <a:pPr algn="r"/>
            <a:r>
              <a:rPr lang="sv-SE" dirty="0" smtClean="0"/>
              <a:t>Gunilla Skoog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1FC5-C70E-4FA4-8090-63F556E98408}" type="datetime1">
              <a:rPr lang="sv-SE" altLang="sv-SE"/>
              <a:pPr/>
              <a:t>2014-11-10</a:t>
            </a:fld>
            <a:endParaRPr lang="sv-SE" alt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1560" y="836712"/>
            <a:ext cx="8136904" cy="5544616"/>
          </a:xfrm>
        </p:spPr>
        <p:txBody>
          <a:bodyPr/>
          <a:lstStyle/>
          <a:p>
            <a:pPr marL="0" indent="0" algn="ctr">
              <a:buNone/>
            </a:pPr>
            <a:r>
              <a:rPr lang="sv-SE" sz="3000" dirty="0" smtClean="0"/>
              <a:t>Tidig diagnostik</a:t>
            </a:r>
          </a:p>
          <a:p>
            <a:r>
              <a:rPr lang="sv-SE" sz="2400" dirty="0" smtClean="0"/>
              <a:t>Ökad kunskap om alarmsymtom</a:t>
            </a:r>
          </a:p>
          <a:p>
            <a:r>
              <a:rPr lang="sv-SE" sz="2400" dirty="0" smtClean="0"/>
              <a:t>Diagnostiska centra för diffusa symtom </a:t>
            </a:r>
            <a:endParaRPr lang="sv-SE" sz="2400" dirty="0"/>
          </a:p>
          <a:p>
            <a:r>
              <a:rPr lang="sv-SE" sz="2400" dirty="0" smtClean="0"/>
              <a:t>Screening  ökat deltagandet, HPV vaccinering  </a:t>
            </a:r>
            <a:endParaRPr lang="sv-SE" sz="2400" dirty="0"/>
          </a:p>
          <a:p>
            <a:r>
              <a:rPr lang="sv-SE" sz="2400" dirty="0" smtClean="0"/>
              <a:t>Ökad kunskap om alarmsymtom</a:t>
            </a:r>
            <a:endParaRPr lang="sv-SE" sz="2400" dirty="0"/>
          </a:p>
          <a:p>
            <a:endParaRPr lang="sv-SE" b="1" dirty="0" smtClean="0"/>
          </a:p>
          <a:p>
            <a:pPr marL="0" indent="0" algn="ctr">
              <a:buNone/>
            </a:pPr>
            <a:r>
              <a:rPr lang="sv-SE" sz="3000" dirty="0" smtClean="0"/>
              <a:t>Prognoser </a:t>
            </a:r>
            <a:endParaRPr lang="sv-SE" sz="3000" dirty="0"/>
          </a:p>
          <a:p>
            <a:r>
              <a:rPr lang="sv-SE" sz="2400" dirty="0"/>
              <a:t>kopplade till befolkningsstruktur och </a:t>
            </a:r>
            <a:r>
              <a:rPr lang="sv-SE" sz="2400" dirty="0" smtClean="0"/>
              <a:t>socioekonomi</a:t>
            </a:r>
            <a:br>
              <a:rPr lang="sv-SE" sz="2400" dirty="0" smtClean="0"/>
            </a:br>
            <a:r>
              <a:rPr lang="sv-SE" sz="2400" dirty="0" smtClean="0"/>
              <a:t>ökar </a:t>
            </a:r>
            <a:r>
              <a:rPr lang="sv-SE" sz="2400" dirty="0"/>
              <a:t>kunskapen för att kunna förebygga och planera </a:t>
            </a:r>
          </a:p>
          <a:p>
            <a:r>
              <a:rPr lang="sv-SE" sz="2400" dirty="0"/>
              <a:t>Prognos kopplat till deltagande i </a:t>
            </a:r>
            <a:r>
              <a:rPr lang="sv-SE" sz="2400" dirty="0" smtClean="0"/>
              <a:t>screening</a:t>
            </a:r>
          </a:p>
          <a:p>
            <a:r>
              <a:rPr lang="sv-SE" sz="2400" dirty="0" smtClean="0"/>
              <a:t>Överlevnadsskillnader   - kopplat till olika faktorer </a:t>
            </a:r>
          </a:p>
          <a:p>
            <a:endParaRPr lang="sv-SE" sz="2800" dirty="0"/>
          </a:p>
          <a:p>
            <a:pPr marL="0" indent="0">
              <a:buNone/>
            </a:pPr>
            <a:endParaRPr lang="sv-SE" dirty="0"/>
          </a:p>
          <a:p>
            <a:pPr marL="742950" indent="-742950">
              <a:buFont typeface="+mj-lt"/>
              <a:buAutoNum type="arabicPeriod"/>
            </a:pPr>
            <a:endParaRPr lang="sv-SE" sz="2000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1FC5-C70E-4FA4-8090-63F556E98408}" type="datetime1">
              <a:rPr lang="sv-SE" altLang="sv-SE" smtClean="0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434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7584" y="908720"/>
            <a:ext cx="7560840" cy="5256584"/>
          </a:xfrm>
        </p:spPr>
        <p:txBody>
          <a:bodyPr/>
          <a:lstStyle/>
          <a:p>
            <a:pPr marL="0" indent="0" algn="ctr">
              <a:buNone/>
            </a:pPr>
            <a:r>
              <a:rPr lang="sv-SE" sz="3000" dirty="0" smtClean="0"/>
              <a:t>Patientfokus</a:t>
            </a:r>
            <a:endParaRPr lang="sv-SE" sz="3000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sz="2400" dirty="0" smtClean="0"/>
              <a:t>I enlighet med nya patientlagen: </a:t>
            </a:r>
          </a:p>
          <a:p>
            <a:pPr lvl="1"/>
            <a:r>
              <a:rPr lang="sv-SE" sz="2000" dirty="0" smtClean="0"/>
              <a:t>Patient är medaktör</a:t>
            </a:r>
          </a:p>
          <a:p>
            <a:pPr lvl="1"/>
            <a:r>
              <a:rPr lang="sv-SE" sz="2000" dirty="0" smtClean="0"/>
              <a:t>Patientens kunskap och erfarenhet tas tillvara</a:t>
            </a:r>
          </a:p>
          <a:p>
            <a:pPr lvl="1"/>
            <a:r>
              <a:rPr lang="sv-SE" sz="2000" dirty="0" smtClean="0"/>
              <a:t>Individuellt anpassad information </a:t>
            </a:r>
          </a:p>
          <a:p>
            <a:r>
              <a:rPr lang="sv-SE" sz="2400" dirty="0" smtClean="0"/>
              <a:t>Kontaktsjuksköterska till alla </a:t>
            </a:r>
          </a:p>
          <a:p>
            <a:r>
              <a:rPr lang="sv-SE" sz="2400" dirty="0" smtClean="0"/>
              <a:t>Min vårdplan till alla </a:t>
            </a:r>
            <a:endParaRPr lang="sv-SE" sz="2400" dirty="0"/>
          </a:p>
          <a:p>
            <a:r>
              <a:rPr lang="sv-SE" sz="2400" dirty="0" smtClean="0"/>
              <a:t>Patientrepresentanter i alla patientprocesser </a:t>
            </a:r>
          </a:p>
          <a:p>
            <a:r>
              <a:rPr lang="sv-SE" sz="2400" dirty="0" smtClean="0"/>
              <a:t>Patientrelaterade mått inkluderas i kvalitetsregister</a:t>
            </a:r>
          </a:p>
          <a:p>
            <a:r>
              <a:rPr lang="sv-SE" sz="2400" dirty="0" smtClean="0"/>
              <a:t>Struktur för att ta hand om synpunkter från patienter och närstående 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1FC5-C70E-4FA4-8090-63F556E98408}" type="datetime1">
              <a:rPr lang="sv-SE" altLang="sv-SE" smtClean="0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3957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980728"/>
            <a:ext cx="7461448" cy="4742656"/>
          </a:xfrm>
        </p:spPr>
        <p:txBody>
          <a:bodyPr/>
          <a:lstStyle/>
          <a:p>
            <a:pPr marL="0" indent="0" algn="ctr">
              <a:buNone/>
            </a:pPr>
            <a:r>
              <a:rPr lang="sv-SE" sz="3000" dirty="0"/>
              <a:t>Teamarbete </a:t>
            </a:r>
          </a:p>
          <a:p>
            <a:r>
              <a:rPr lang="sv-SE" sz="2400" u="sng" dirty="0" smtClean="0"/>
              <a:t>Patientprocesserna </a:t>
            </a:r>
            <a:r>
              <a:rPr lang="sv-SE" sz="2400" dirty="0" smtClean="0"/>
              <a:t> kartlagda i regionen,  lokala processledare finns i alla processer </a:t>
            </a:r>
            <a:br>
              <a:rPr lang="sv-SE" sz="2400" dirty="0" smtClean="0"/>
            </a:br>
            <a:endParaRPr lang="sv-SE" sz="2400" dirty="0" smtClean="0"/>
          </a:p>
          <a:p>
            <a:r>
              <a:rPr lang="sv-SE" sz="2400" u="sng" dirty="0" smtClean="0"/>
              <a:t>Väntetider</a:t>
            </a:r>
            <a:r>
              <a:rPr lang="sv-SE" sz="2400" dirty="0" smtClean="0"/>
              <a:t> - standardiserat och optimerat vårdförlopp ut patientens perspektiv  max 28 dagar väntetiderna följs kontinuerligt </a:t>
            </a:r>
            <a:br>
              <a:rPr lang="sv-SE" sz="2400" dirty="0" smtClean="0"/>
            </a:br>
            <a:endParaRPr lang="sv-SE" sz="2400" dirty="0" smtClean="0"/>
          </a:p>
          <a:p>
            <a:r>
              <a:rPr lang="sv-SE" sz="2400" u="sng" dirty="0" smtClean="0"/>
              <a:t>Multidisciplinära terapikonferenser </a:t>
            </a:r>
            <a:r>
              <a:rPr lang="sv-SE" sz="2400" dirty="0" smtClean="0"/>
              <a:t>(MDT) för god kvalitet i beslut om insatser </a:t>
            </a:r>
            <a:br>
              <a:rPr lang="sv-SE" sz="2400" dirty="0" smtClean="0"/>
            </a:br>
            <a:endParaRPr lang="sv-SE" sz="2400" dirty="0" smtClean="0"/>
          </a:p>
          <a:p>
            <a:r>
              <a:rPr lang="sv-SE" sz="2400" u="sng" dirty="0" smtClean="0"/>
              <a:t> Behandling </a:t>
            </a:r>
            <a:r>
              <a:rPr lang="sv-SE" sz="2400" b="1" dirty="0" smtClean="0"/>
              <a:t>-  </a:t>
            </a:r>
            <a:r>
              <a:rPr lang="sv-SE" sz="2400" dirty="0" smtClean="0"/>
              <a:t> ett gränsöverskridande teamarbete			   användning av ny kunskap 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  <a:p>
            <a:r>
              <a:rPr lang="sv-SE" dirty="0" smtClean="0"/>
              <a:t>Arbetsfördelning  </a:t>
            </a:r>
            <a:endParaRPr lang="sv-SE" dirty="0"/>
          </a:p>
          <a:p>
            <a:r>
              <a:rPr lang="sv-SE" dirty="0"/>
              <a:t>Samverka </a:t>
            </a:r>
          </a:p>
          <a:p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1FC5-C70E-4FA4-8090-63F556E98408}" type="datetime1">
              <a:rPr lang="sv-SE" altLang="sv-SE" smtClean="0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0213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51520" y="548680"/>
            <a:ext cx="8280920" cy="5760640"/>
          </a:xfrm>
        </p:spPr>
        <p:txBody>
          <a:bodyPr/>
          <a:lstStyle/>
          <a:p>
            <a:pPr marL="0" indent="0" algn="ctr">
              <a:buNone/>
            </a:pPr>
            <a:r>
              <a:rPr lang="sv-SE" sz="3000" dirty="0" smtClean="0"/>
              <a:t>Arbetsfördelning</a:t>
            </a:r>
            <a:endParaRPr lang="sv-SE" sz="2800" dirty="0" smtClean="0"/>
          </a:p>
          <a:p>
            <a:pPr marL="0" indent="0" algn="ctr">
              <a:buNone/>
            </a:pPr>
            <a:r>
              <a:rPr lang="sv-SE" sz="2400" dirty="0"/>
              <a:t>för patientens skull </a:t>
            </a:r>
          </a:p>
          <a:p>
            <a:pPr marL="0" indent="0" algn="ctr">
              <a:buNone/>
            </a:pPr>
            <a:r>
              <a:rPr lang="sv-SE" sz="2400" dirty="0" smtClean="0"/>
              <a:t>Nationellt - regionalt - inom landstinget </a:t>
            </a:r>
            <a:endParaRPr lang="sv-SE" sz="2400" dirty="0"/>
          </a:p>
          <a:p>
            <a:pPr marL="0" indent="0" algn="ctr">
              <a:buNone/>
            </a:pPr>
            <a:endParaRPr lang="sv-SE" sz="2800" dirty="0"/>
          </a:p>
          <a:p>
            <a:pPr marL="0" indent="0">
              <a:buNone/>
            </a:pPr>
            <a:r>
              <a:rPr lang="sv-SE" sz="2400" u="sng" dirty="0" smtClean="0"/>
              <a:t>Tre kriterier</a:t>
            </a:r>
            <a:r>
              <a:rPr lang="sv-SE" sz="2400" dirty="0" smtClean="0"/>
              <a:t>: låg volym – särskild kompetens - teknisk utrustning </a:t>
            </a:r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sz="2400" u="sng" dirty="0" smtClean="0"/>
              <a:t>Målbild 2018</a:t>
            </a:r>
          </a:p>
          <a:p>
            <a:r>
              <a:rPr lang="sv-SE" sz="2400" dirty="0" smtClean="0"/>
              <a:t>Tydliggjord arbetsfördelning i alla patientprocesser </a:t>
            </a:r>
          </a:p>
          <a:p>
            <a:r>
              <a:rPr lang="sv-SE" sz="2400" dirty="0" smtClean="0"/>
              <a:t>Överenskommelser kring regional samverkan redovisas på RCC syds hemsida</a:t>
            </a:r>
            <a:endParaRPr lang="sv-SE" sz="2400" dirty="0"/>
          </a:p>
          <a:p>
            <a:r>
              <a:rPr lang="sv-SE" sz="2400" dirty="0" smtClean="0"/>
              <a:t>Arbetsfördelning och effekter utvärderas årligen 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1FC5-C70E-4FA4-8090-63F556E98408}" type="datetime1">
              <a:rPr lang="sv-SE" altLang="sv-SE" smtClean="0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0253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3568" y="620688"/>
            <a:ext cx="7506072" cy="5256584"/>
          </a:xfrm>
        </p:spPr>
        <p:txBody>
          <a:bodyPr/>
          <a:lstStyle/>
          <a:p>
            <a:pPr marL="0" indent="0" algn="ctr">
              <a:buNone/>
            </a:pPr>
            <a:r>
              <a:rPr lang="sv-SE" sz="3000" dirty="0"/>
              <a:t>Rehabilitering </a:t>
            </a:r>
          </a:p>
          <a:p>
            <a:pPr marL="0" indent="0" algn="ctr">
              <a:buNone/>
            </a:pPr>
            <a:r>
              <a:rPr lang="sv-SE" sz="2400" dirty="0"/>
              <a:t>Integreras i patientprocessen under </a:t>
            </a:r>
            <a:r>
              <a:rPr lang="sv-SE" sz="2400" dirty="0" smtClean="0"/>
              <a:t>hela tiden </a:t>
            </a:r>
          </a:p>
          <a:p>
            <a:pPr marL="0" indent="0">
              <a:buNone/>
            </a:pPr>
            <a:r>
              <a:rPr lang="sv-SE" sz="2000" dirty="0" smtClean="0">
                <a:solidFill>
                  <a:srgbClr val="00B050"/>
                </a:solidFill>
              </a:rPr>
              <a:t>”Förebygger och reducerar de fysiska, psykiska, sociala och existentiella följderna av cancersjukdom</a:t>
            </a:r>
            <a:r>
              <a:rPr lang="sv-SE" sz="2000" dirty="0" smtClean="0"/>
              <a:t>” 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 smtClean="0"/>
              <a:t>Kontaktssjuksköterskan en viktig aktör </a:t>
            </a:r>
            <a:endParaRPr lang="sv-SE" sz="2000" dirty="0"/>
          </a:p>
          <a:p>
            <a:r>
              <a:rPr lang="sv-SE" sz="2000" dirty="0" smtClean="0"/>
              <a:t>Min vårdplan innehåller bedömning och behov av rehabilitering</a:t>
            </a:r>
          </a:p>
          <a:p>
            <a:r>
              <a:rPr lang="sv-SE" sz="2000" i="1" dirty="0" smtClean="0"/>
              <a:t>Specialiserade </a:t>
            </a:r>
            <a:r>
              <a:rPr lang="sv-SE" sz="2000" i="1" dirty="0"/>
              <a:t>rehabiliteri</a:t>
            </a:r>
            <a:r>
              <a:rPr lang="sv-SE" sz="2000" dirty="0"/>
              <a:t>ngsteam för de som har </a:t>
            </a:r>
            <a:r>
              <a:rPr lang="sv-SE" sz="2000" dirty="0" smtClean="0"/>
              <a:t>behov; arbetsterapeuter</a:t>
            </a:r>
            <a:r>
              <a:rPr lang="sv-SE" sz="2000" dirty="0"/>
              <a:t>, fysioterapeut, kurator, logoped, dietist, psykolog sjukhuspräst </a:t>
            </a:r>
            <a:r>
              <a:rPr lang="sv-SE" sz="2000" dirty="0" err="1"/>
              <a:t>mfl</a:t>
            </a:r>
            <a:endParaRPr lang="sv-SE" sz="2000" dirty="0"/>
          </a:p>
          <a:p>
            <a:r>
              <a:rPr lang="sv-SE" sz="2000" dirty="0" smtClean="0"/>
              <a:t>behov av stöd till minderåriga barn som anhöriga uppmärksammas</a:t>
            </a:r>
          </a:p>
          <a:p>
            <a:r>
              <a:rPr lang="sv-SE" sz="2000" dirty="0" err="1" smtClean="0"/>
              <a:t>Seneffekt</a:t>
            </a:r>
            <a:r>
              <a:rPr lang="sv-SE" sz="2000" dirty="0" smtClean="0"/>
              <a:t> mottagningar</a:t>
            </a:r>
            <a:endParaRPr lang="sv-SE" dirty="0" smtClean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1FC5-C70E-4FA4-8090-63F556E98408}" type="datetime1">
              <a:rPr lang="sv-SE" altLang="sv-SE" smtClean="0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701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43000" y="836712"/>
            <a:ext cx="7677472" cy="5030688"/>
          </a:xfrm>
        </p:spPr>
        <p:txBody>
          <a:bodyPr/>
          <a:lstStyle/>
          <a:p>
            <a:pPr marL="0" indent="0" algn="ctr">
              <a:buNone/>
            </a:pPr>
            <a:r>
              <a:rPr lang="sv-SE" sz="3000" dirty="0"/>
              <a:t>Palliativ vård </a:t>
            </a:r>
          </a:p>
          <a:p>
            <a:pPr marL="0" indent="0">
              <a:buNone/>
            </a:pPr>
            <a:r>
              <a:rPr lang="sv-SE" sz="2000" dirty="0" smtClean="0">
                <a:solidFill>
                  <a:srgbClr val="00B0F0"/>
                </a:solidFill>
              </a:rPr>
              <a:t>Symtomlindring – kommunikation – teamarbete - närståendestöd</a:t>
            </a:r>
          </a:p>
          <a:p>
            <a:pPr marL="0" indent="0">
              <a:buNone/>
            </a:pPr>
            <a:r>
              <a:rPr lang="sv-SE" sz="2400" dirty="0" smtClean="0"/>
              <a:t>Introduceras tidigt och </a:t>
            </a:r>
            <a:r>
              <a:rPr lang="sv-SE" sz="2400" dirty="0"/>
              <a:t>kan ges i kombination med lindrande och livsförlängande behandling </a:t>
            </a:r>
          </a:p>
          <a:p>
            <a:r>
              <a:rPr lang="sv-SE" sz="2400" dirty="0" smtClean="0"/>
              <a:t>Kontaktsjuksköterskan viktig roll  </a:t>
            </a:r>
          </a:p>
          <a:p>
            <a:r>
              <a:rPr lang="sv-SE" sz="2400" dirty="0" smtClean="0"/>
              <a:t>Fler ska få tillgång till denna kompetens, </a:t>
            </a:r>
          </a:p>
          <a:p>
            <a:r>
              <a:rPr lang="sv-SE" sz="2400" dirty="0" smtClean="0"/>
              <a:t>Allmän palliativ vård tillgänglig för alla</a:t>
            </a:r>
          </a:p>
          <a:p>
            <a:r>
              <a:rPr lang="sv-SE" sz="2400" dirty="0" smtClean="0"/>
              <a:t>Specialiserad palliativ vård till de svårast sjuka</a:t>
            </a:r>
          </a:p>
          <a:p>
            <a:pPr lvl="1"/>
            <a:r>
              <a:rPr lang="sv-SE" dirty="0" smtClean="0"/>
              <a:t>Sluten palliativ vård </a:t>
            </a:r>
          </a:p>
          <a:p>
            <a:pPr lvl="1"/>
            <a:r>
              <a:rPr lang="sv-SE" dirty="0" smtClean="0"/>
              <a:t>Avancerad sjukvård i hemmet </a:t>
            </a:r>
          </a:p>
          <a:p>
            <a:pPr lvl="1"/>
            <a:r>
              <a:rPr lang="sv-SE" dirty="0" smtClean="0"/>
              <a:t>Palliativa konsultteam </a:t>
            </a:r>
            <a:r>
              <a:rPr lang="sv-SE" dirty="0"/>
              <a:t>för punktinsatser och för råd och stöd till andra </a:t>
            </a:r>
            <a:r>
              <a:rPr lang="sv-SE" dirty="0" smtClean="0"/>
              <a:t>vårdgiv</a:t>
            </a:r>
            <a:r>
              <a:rPr lang="sv-SE" sz="2400" dirty="0" smtClean="0"/>
              <a:t>are</a:t>
            </a:r>
            <a:endParaRPr lang="sv-SE" sz="2400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1FC5-C70E-4FA4-8090-63F556E98408}" type="datetime1">
              <a:rPr lang="sv-SE" altLang="sv-SE" smtClean="0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8575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611560" y="1484784"/>
            <a:ext cx="8370168" cy="4392488"/>
          </a:xfrm>
        </p:spPr>
        <p:txBody>
          <a:bodyPr/>
          <a:lstStyle/>
          <a:p>
            <a:pPr marL="0" indent="0" algn="ctr">
              <a:buNone/>
            </a:pPr>
            <a:r>
              <a:rPr lang="sv-SE" sz="3000" dirty="0"/>
              <a:t>Kompetensförsörjning</a:t>
            </a:r>
          </a:p>
          <a:p>
            <a:pPr marL="0" indent="0" algn="ctr">
              <a:buNone/>
            </a:pPr>
            <a:endParaRPr lang="sv-SE" sz="2400" dirty="0"/>
          </a:p>
          <a:p>
            <a:r>
              <a:rPr lang="sv-SE" sz="2400" dirty="0" smtClean="0"/>
              <a:t>Personalförsörjning </a:t>
            </a:r>
          </a:p>
          <a:p>
            <a:endParaRPr lang="sv-SE" sz="2400" dirty="0"/>
          </a:p>
          <a:p>
            <a:r>
              <a:rPr lang="sv-SE" sz="2400" dirty="0" smtClean="0"/>
              <a:t>Kompetensförändring </a:t>
            </a:r>
          </a:p>
          <a:p>
            <a:endParaRPr lang="sv-SE" sz="2400" dirty="0"/>
          </a:p>
          <a:p>
            <a:r>
              <a:rPr lang="sv-SE" sz="2400" dirty="0" smtClean="0"/>
              <a:t>Kompetensöverföring </a:t>
            </a:r>
          </a:p>
          <a:p>
            <a:endParaRPr lang="sv-SE" sz="2400" dirty="0"/>
          </a:p>
          <a:p>
            <a:r>
              <a:rPr lang="sv-SE" sz="2400" dirty="0" smtClean="0"/>
              <a:t>Förbättringskultur driven av professionerna </a:t>
            </a:r>
            <a:endParaRPr lang="sv-SE" sz="2400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1FC5-C70E-4FA4-8090-63F556E98408}" type="datetime1">
              <a:rPr lang="sv-SE" altLang="sv-SE" smtClean="0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487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87624" y="476672"/>
            <a:ext cx="7488832" cy="6038800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sz="3000" dirty="0"/>
              <a:t>Kunskapsstyrning </a:t>
            </a:r>
          </a:p>
          <a:p>
            <a:pPr marL="0" indent="0">
              <a:buNone/>
            </a:pPr>
            <a:endParaRPr lang="sv-SE" sz="2200" dirty="0" smtClean="0"/>
          </a:p>
          <a:p>
            <a:pPr marL="0" indent="0">
              <a:buNone/>
            </a:pPr>
            <a:r>
              <a:rPr lang="sv-SE" sz="2200" dirty="0" smtClean="0"/>
              <a:t>Val och beslut i alla delar av systemet  baseras på rekommendationer som vilar på bästa tillgängliga </a:t>
            </a:r>
            <a:r>
              <a:rPr lang="sv-SE" sz="2200" i="1" dirty="0" smtClean="0"/>
              <a:t>medicinska</a:t>
            </a:r>
            <a:r>
              <a:rPr lang="sv-SE" sz="2200" dirty="0" smtClean="0"/>
              <a:t> kunskap och den sprids och används i hela organisationen</a:t>
            </a:r>
          </a:p>
          <a:p>
            <a:pPr marL="0" indent="0">
              <a:buNone/>
            </a:pPr>
            <a:endParaRPr lang="sv-SE" sz="2200" dirty="0" smtClean="0"/>
          </a:p>
          <a:p>
            <a:pPr marL="0" indent="0">
              <a:buNone/>
            </a:pPr>
            <a:r>
              <a:rPr lang="sv-SE" sz="2200" dirty="0" smtClean="0"/>
              <a:t>Redovisning av resultat    -- Registerarbete</a:t>
            </a:r>
            <a:r>
              <a:rPr lang="sv-SE" sz="2200" dirty="0"/>
              <a:t>!!</a:t>
            </a:r>
          </a:p>
          <a:p>
            <a:pPr marL="0" indent="0">
              <a:buNone/>
            </a:pPr>
            <a:endParaRPr lang="sv-SE" sz="2200" dirty="0" smtClean="0"/>
          </a:p>
          <a:p>
            <a:pPr marL="0" indent="0">
              <a:buNone/>
            </a:pPr>
            <a:r>
              <a:rPr lang="sv-SE" sz="2200" dirty="0" smtClean="0"/>
              <a:t>Klinisk forskning och verksamhetutveckling </a:t>
            </a:r>
            <a:r>
              <a:rPr lang="sv-SE" sz="2200" dirty="0"/>
              <a:t>baserad på kvalitetsdata </a:t>
            </a:r>
            <a:r>
              <a:rPr lang="sv-SE" sz="2200" u="sng" dirty="0"/>
              <a:t>i </a:t>
            </a:r>
            <a:r>
              <a:rPr lang="sv-SE" sz="2200" u="sng" dirty="0" smtClean="0"/>
              <a:t>realtid </a:t>
            </a:r>
            <a:r>
              <a:rPr lang="sv-SE" sz="2200" dirty="0" smtClean="0"/>
              <a:t>från kvalitetsregister </a:t>
            </a:r>
          </a:p>
          <a:p>
            <a:pPr marL="0" indent="0">
              <a:buNone/>
            </a:pPr>
            <a:endParaRPr lang="sv-SE" sz="2200" dirty="0" smtClean="0"/>
          </a:p>
          <a:p>
            <a:pPr marL="0" indent="0">
              <a:buNone/>
            </a:pPr>
            <a:r>
              <a:rPr lang="sv-SE" sz="2200" dirty="0" err="1" smtClean="0"/>
              <a:t>linisk</a:t>
            </a:r>
            <a:r>
              <a:rPr lang="sv-SE" sz="2200" dirty="0" smtClean="0"/>
              <a:t> forskning är en del av varje huvudmans uppdrag </a:t>
            </a:r>
            <a:endParaRPr lang="sv-SE" sz="2200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1FC5-C70E-4FA4-8090-63F556E98408}" type="datetime1">
              <a:rPr lang="sv-SE" altLang="sv-SE" smtClean="0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2913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667411" y="551670"/>
            <a:ext cx="6555000" cy="607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50000"/>
              </a:lnSpc>
              <a:spcBef>
                <a:spcPct val="20000"/>
              </a:spcBef>
            </a:pPr>
            <a:r>
              <a:rPr lang="sv-SE" sz="3000" dirty="0" smtClean="0">
                <a:latin typeface="+mn-lt"/>
              </a:rPr>
              <a:t>Resurser </a:t>
            </a:r>
            <a:endParaRPr lang="sv-SE" sz="3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>
                <a:latin typeface="+mj-lt"/>
              </a:rPr>
              <a:t>Kontaktsjuksköterskor/Forskningssköterskor</a:t>
            </a:r>
            <a:endParaRPr lang="sv-SE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>
                <a:latin typeface="+mj-lt"/>
              </a:rPr>
              <a:t>Rehabiliteringspersonal 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>
                <a:latin typeface="+mj-lt"/>
              </a:rPr>
              <a:t>Palliativa </a:t>
            </a:r>
            <a:endParaRPr lang="sv-SE" dirty="0">
              <a:latin typeface="+mj-lt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+mj-lt"/>
              </a:rPr>
              <a:t>konsulteam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+mj-lt"/>
              </a:rPr>
              <a:t>slutenvårdspl</a:t>
            </a:r>
            <a:r>
              <a:rPr lang="sv-SE" dirty="0" smtClean="0">
                <a:latin typeface="+mj-lt"/>
              </a:rPr>
              <a:t>atser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>
                <a:latin typeface="+mj-lt"/>
              </a:rPr>
              <a:t>Avancerad sjukvård i hemmet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>
                <a:latin typeface="+mj-lt"/>
              </a:rPr>
              <a:t>Patologer 			</a:t>
            </a:r>
          </a:p>
          <a:p>
            <a:endParaRPr lang="sv-SE" dirty="0">
              <a:latin typeface="+mj-lt"/>
            </a:endParaRPr>
          </a:p>
          <a:p>
            <a:endParaRPr lang="sv-SE" dirty="0" smtClean="0">
              <a:latin typeface="+mj-lt"/>
            </a:endParaRPr>
          </a:p>
          <a:p>
            <a:endParaRPr lang="sv-SE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168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176294" y="1700808"/>
            <a:ext cx="691727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v-SE" sz="3000" dirty="0">
                <a:latin typeface="Bradley Hand ITC" panose="03070402050302030203" pitchFamily="66" charset="0"/>
              </a:rPr>
              <a:t>”…</a:t>
            </a:r>
            <a:r>
              <a:rPr lang="sv-SE" sz="3600" b="1" dirty="0">
                <a:latin typeface="Bradley Hand ITC" panose="03070402050302030203" pitchFamily="66" charset="0"/>
              </a:rPr>
              <a:t>fantastiskt ur patientperspektiv,</a:t>
            </a:r>
          </a:p>
          <a:p>
            <a:pPr algn="ctr">
              <a:lnSpc>
                <a:spcPct val="150000"/>
              </a:lnSpc>
            </a:pPr>
            <a:r>
              <a:rPr lang="sv-SE" sz="3600" b="1" dirty="0">
                <a:latin typeface="Bradley Hand ITC" panose="03070402050302030203" pitchFamily="66" charset="0"/>
              </a:rPr>
              <a:t>resurskrävande för landstinget</a:t>
            </a:r>
          </a:p>
          <a:p>
            <a:pPr algn="ctr">
              <a:lnSpc>
                <a:spcPct val="150000"/>
              </a:lnSpc>
            </a:pPr>
            <a:r>
              <a:rPr lang="sv-SE" sz="3600" b="1" dirty="0">
                <a:latin typeface="Bradley Hand ITC" panose="03070402050302030203" pitchFamily="66" charset="0"/>
              </a:rPr>
              <a:t>och mycket </a:t>
            </a:r>
            <a:r>
              <a:rPr lang="sv-SE" sz="3600" b="1" dirty="0" smtClean="0">
                <a:latin typeface="Bradley Hand ITC" panose="03070402050302030203" pitchFamily="66" charset="0"/>
              </a:rPr>
              <a:t>nivåstrukturering…..</a:t>
            </a:r>
            <a:r>
              <a:rPr lang="sv-SE" sz="4800" b="1" dirty="0" smtClean="0"/>
              <a:t> </a:t>
            </a:r>
            <a:endParaRPr lang="sv-SE" sz="4000" b="1" dirty="0"/>
          </a:p>
        </p:txBody>
      </p:sp>
    </p:spTree>
    <p:extLst>
      <p:ext uri="{BB962C8B-B14F-4D97-AF65-F5344CB8AC3E}">
        <p14:creationId xmlns:p14="http://schemas.microsoft.com/office/powerpoint/2010/main" val="25601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innehåll 8"/>
          <p:cNvSpPr>
            <a:spLocks noGrp="1"/>
          </p:cNvSpPr>
          <p:nvPr>
            <p:ph idx="1"/>
          </p:nvPr>
        </p:nvSpPr>
        <p:spPr>
          <a:xfrm>
            <a:off x="1187624" y="1628800"/>
            <a:ext cx="6858000" cy="4896544"/>
          </a:xfrm>
        </p:spPr>
        <p:txBody>
          <a:bodyPr/>
          <a:lstStyle/>
          <a:p>
            <a:r>
              <a:rPr lang="sv-SE" dirty="0" smtClean="0"/>
              <a:t>RCC syd nationellt uppdrag ta fram en cancerplan för södra regionen. </a:t>
            </a:r>
          </a:p>
          <a:p>
            <a:r>
              <a:rPr lang="sv-SE" dirty="0" smtClean="0"/>
              <a:t>Professionerna inom de olika cancerprofessionerna arbetar med förslag till mål, åtgärder och förbättringar inom sina områden </a:t>
            </a:r>
          </a:p>
          <a:p>
            <a:r>
              <a:rPr lang="sv-SE" dirty="0" smtClean="0"/>
              <a:t>Cancerplan för 2015-18 skickas på remiss till landsting och regioner. Behandlas i landstingen av tjänstemannaledning och professioner.</a:t>
            </a:r>
            <a:endParaRPr lang="sv-SE" dirty="0"/>
          </a:p>
          <a:p>
            <a:r>
              <a:rPr lang="sv-SE" dirty="0" smtClean="0"/>
              <a:t>Remissvar 31 mars 2014</a:t>
            </a:r>
          </a:p>
          <a:p>
            <a:r>
              <a:rPr lang="sv-SE" dirty="0" smtClean="0"/>
              <a:t>Reviderad plan tas fram ” Delar i en helhet</a:t>
            </a:r>
          </a:p>
          <a:p>
            <a:r>
              <a:rPr lang="sv-SE" dirty="0" smtClean="0"/>
              <a:t>Behandlas på regionvårdsnämnden </a:t>
            </a:r>
          </a:p>
          <a:p>
            <a:r>
              <a:rPr lang="sv-SE" dirty="0" smtClean="0"/>
              <a:t>Cancerplanen delas i två delar-</a:t>
            </a:r>
          </a:p>
          <a:p>
            <a:r>
              <a:rPr lang="sv-SE" dirty="0" smtClean="0"/>
              <a:t>SRVN beslutar rekommendera </a:t>
            </a:r>
            <a:r>
              <a:rPr lang="sv-SE" dirty="0" err="1" smtClean="0"/>
              <a:t>llandstings</a:t>
            </a:r>
            <a:r>
              <a:rPr lang="sv-SE" dirty="0" smtClean="0"/>
              <a:t> besluta anta cancerplan Delar i en helhet  Del 1</a:t>
            </a:r>
          </a:p>
          <a:p>
            <a:r>
              <a:rPr lang="sv-SE" dirty="0" smtClean="0"/>
              <a:t>Landstingstyrelsen </a:t>
            </a:r>
            <a:r>
              <a:rPr lang="sv-SE" dirty="0" err="1" smtClean="0"/>
              <a:t>föreslåg</a:t>
            </a:r>
            <a:r>
              <a:rPr lang="sv-SE" dirty="0" smtClean="0"/>
              <a:t> besluta anta planen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1FC5-C70E-4FA4-8090-63F556E98408}" type="datetime1">
              <a:rPr lang="sv-SE" altLang="sv-SE" smtClean="0"/>
              <a:pPr/>
              <a:t>2014-11-10</a:t>
            </a:fld>
            <a:endParaRPr lang="sv-SE" altLang="sv-SE"/>
          </a:p>
        </p:txBody>
      </p:sp>
      <p:sp>
        <p:nvSpPr>
          <p:cNvPr id="10" name="textruta 9"/>
          <p:cNvSpPr txBox="1"/>
          <p:nvPr/>
        </p:nvSpPr>
        <p:spPr>
          <a:xfrm>
            <a:off x="1175970" y="879103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Berednings och beslutsprocess</a:t>
            </a:r>
            <a:endParaRPr lang="sv-S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80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Cancerplan i två delar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>
                <a:solidFill>
                  <a:schemeClr val="accent6">
                    <a:lumMod val="75000"/>
                  </a:schemeClr>
                </a:solidFill>
              </a:rPr>
              <a:t>Delar i en helhet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Politiskt beslutat dokument 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956248" cy="3581400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solidFill>
                  <a:srgbClr val="FFC000"/>
                </a:solidFill>
              </a:rPr>
              <a:t>P</a:t>
            </a:r>
            <a:r>
              <a:rPr lang="sv-SE" dirty="0" smtClean="0">
                <a:solidFill>
                  <a:srgbClr val="FFC000"/>
                </a:solidFill>
              </a:rPr>
              <a:t>rioriterade insatser i patientprocessarbete</a:t>
            </a:r>
          </a:p>
          <a:p>
            <a:pPr marL="0" indent="0">
              <a:buNone/>
            </a:pPr>
            <a:r>
              <a:rPr lang="sv-SE" sz="2400" dirty="0" smtClean="0"/>
              <a:t>Baseras på ”Delar i en helhet” samlar patientprocessernas och RCC syds gemensamma ambitioner mot en bättre cancervård i regionen </a:t>
            </a:r>
            <a:endParaRPr lang="sv-SE" sz="2400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1FC5-C70E-4FA4-8090-63F556E98408}" type="datetime1">
              <a:rPr lang="sv-SE" altLang="sv-SE" smtClean="0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889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-3132856" y="2996952"/>
            <a:ext cx="1107996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 smtClean="0"/>
              <a:t>	</a:t>
            </a:r>
          </a:p>
          <a:p>
            <a:endParaRPr lang="sv-SE" sz="4000" dirty="0"/>
          </a:p>
          <a:p>
            <a:endParaRPr lang="sv-SE" sz="4000" dirty="0" smtClean="0"/>
          </a:p>
          <a:p>
            <a:endParaRPr lang="sv-SE" sz="4000" dirty="0"/>
          </a:p>
          <a:p>
            <a:endParaRPr lang="sv-SE" sz="2400" i="1" dirty="0" smtClean="0"/>
          </a:p>
          <a:p>
            <a:r>
              <a:rPr lang="sv-SE" sz="2400" i="1" dirty="0" smtClean="0"/>
              <a:t>()</a:t>
            </a:r>
            <a:endParaRPr lang="sv-SE" sz="2400" i="1" dirty="0"/>
          </a:p>
        </p:txBody>
      </p:sp>
      <p:sp>
        <p:nvSpPr>
          <p:cNvPr id="4" name="Rektangel 3"/>
          <p:cNvSpPr/>
          <p:nvPr/>
        </p:nvSpPr>
        <p:spPr>
          <a:xfrm>
            <a:off x="1403648" y="554777"/>
            <a:ext cx="67687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3000" dirty="0" smtClean="0">
                <a:solidFill>
                  <a:srgbClr val="000000"/>
                </a:solidFill>
                <a:latin typeface="+mj-lt"/>
                <a:cs typeface="MV Boli" panose="02000500030200090000" pitchFamily="2" charset="0"/>
              </a:rPr>
              <a:t>Blekinges engagemang</a:t>
            </a:r>
            <a:endParaRPr lang="sv-SE" sz="3000" dirty="0">
              <a:solidFill>
                <a:srgbClr val="000000"/>
              </a:solidFill>
              <a:latin typeface="+mj-lt"/>
              <a:cs typeface="MV Boli" panose="02000500030200090000" pitchFamily="2" charset="0"/>
            </a:endParaRPr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2286000" y="1484784"/>
            <a:ext cx="6858000" cy="762000"/>
          </a:xfrm>
        </p:spPr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1"/>
          </p:nvPr>
        </p:nvSpPr>
        <p:spPr>
          <a:xfrm>
            <a:off x="4788024" y="1412776"/>
            <a:ext cx="4104456" cy="4382616"/>
          </a:xfrm>
        </p:spPr>
        <p:txBody>
          <a:bodyPr/>
          <a:lstStyle/>
          <a:p>
            <a:pPr marL="0" indent="0">
              <a:buNone/>
            </a:pPr>
            <a:r>
              <a:rPr lang="sv-SE" sz="2400" u="sng" dirty="0"/>
              <a:t>Internt arbete </a:t>
            </a:r>
            <a:endParaRPr lang="sv-SE" dirty="0" smtClean="0"/>
          </a:p>
          <a:p>
            <a:pPr lvl="1" indent="-342900"/>
            <a:r>
              <a:rPr lang="sv-SE" dirty="0" smtClean="0"/>
              <a:t>LD-ledningsgrupp</a:t>
            </a:r>
            <a:endParaRPr lang="sv-SE" dirty="0"/>
          </a:p>
          <a:p>
            <a:pPr lvl="1" indent="-342900"/>
            <a:r>
              <a:rPr lang="sv-SE" dirty="0" smtClean="0"/>
              <a:t>Verksamhetschefer</a:t>
            </a:r>
            <a:endParaRPr lang="sv-SE" dirty="0"/>
          </a:p>
          <a:p>
            <a:pPr lvl="1" indent="-342900"/>
            <a:r>
              <a:rPr lang="sv-SE" dirty="0" smtClean="0"/>
              <a:t>Lokal  processgrupp </a:t>
            </a:r>
            <a:endParaRPr lang="sv-SE" dirty="0"/>
          </a:p>
          <a:p>
            <a:pPr lvl="1" indent="-342900"/>
            <a:r>
              <a:rPr lang="sv-SE" dirty="0" smtClean="0"/>
              <a:t>Kontaktsjuksköterskor</a:t>
            </a:r>
          </a:p>
          <a:p>
            <a:pPr lvl="1" indent="-342900"/>
            <a:r>
              <a:rPr lang="sv-SE" dirty="0" err="1" smtClean="0"/>
              <a:t>Mfl</a:t>
            </a:r>
            <a:r>
              <a:rPr lang="sv-SE" dirty="0" smtClean="0"/>
              <a:t> </a:t>
            </a:r>
            <a:r>
              <a:rPr lang="sv-SE" dirty="0" err="1" smtClean="0"/>
              <a:t>mfl</a:t>
            </a:r>
            <a:endParaRPr lang="sv-SE" dirty="0"/>
          </a:p>
          <a:p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2"/>
          </p:nvPr>
        </p:nvSpPr>
        <p:spPr>
          <a:xfrm>
            <a:off x="827584" y="1412776"/>
            <a:ext cx="3672408" cy="4382616"/>
          </a:xfrm>
        </p:spPr>
        <p:txBody>
          <a:bodyPr/>
          <a:lstStyle/>
          <a:p>
            <a:pPr marL="0" indent="0">
              <a:buNone/>
            </a:pPr>
            <a:r>
              <a:rPr lang="sv-SE" sz="2400" u="sng" dirty="0" smtClean="0"/>
              <a:t>Styrelseledamöter</a:t>
            </a:r>
            <a:r>
              <a:rPr lang="sv-SE" sz="2400" dirty="0" smtClean="0"/>
              <a:t> </a:t>
            </a:r>
          </a:p>
          <a:p>
            <a:pPr lvl="1"/>
            <a:r>
              <a:rPr lang="sv-SE" dirty="0" smtClean="0"/>
              <a:t>Gunilla Skoog </a:t>
            </a:r>
          </a:p>
          <a:p>
            <a:pPr lvl="1"/>
            <a:r>
              <a:rPr lang="sv-SE" dirty="0" smtClean="0"/>
              <a:t>Thomas Troëng</a:t>
            </a:r>
            <a:endParaRPr lang="sv-SE" dirty="0"/>
          </a:p>
          <a:p>
            <a:pPr marL="0" indent="0">
              <a:buNone/>
            </a:pPr>
            <a:r>
              <a:rPr lang="sv-SE" sz="2400" u="sng" dirty="0"/>
              <a:t>Arbetsgrupp </a:t>
            </a:r>
          </a:p>
          <a:p>
            <a:pPr lvl="1"/>
            <a:r>
              <a:rPr lang="sv-SE" dirty="0" smtClean="0"/>
              <a:t>Per-Ola </a:t>
            </a:r>
            <a:r>
              <a:rPr lang="sv-SE" dirty="0"/>
              <a:t>Mattsson </a:t>
            </a:r>
            <a:r>
              <a:rPr lang="sv-SE" dirty="0" smtClean="0"/>
              <a:t>regionens </a:t>
            </a:r>
            <a:r>
              <a:rPr lang="sv-SE" dirty="0"/>
              <a:t>arbetsgrupp </a:t>
            </a:r>
          </a:p>
          <a:p>
            <a:pPr lvl="1"/>
            <a:r>
              <a:rPr lang="sv-SE" dirty="0"/>
              <a:t>Johan Sällström</a:t>
            </a:r>
            <a:r>
              <a:rPr lang="sv-SE" dirty="0" smtClean="0"/>
              <a:t>, patientförträdare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564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65094" y="1196752"/>
            <a:ext cx="7094314" cy="34624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v-SE" sz="3000" dirty="0" smtClean="0">
                <a:latin typeface="+mj-lt"/>
              </a:rPr>
              <a:t>LT Blekinges remissvar 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 smtClean="0">
                <a:latin typeface="+mn-lt"/>
              </a:rPr>
              <a:t>Arbetsfördelning </a:t>
            </a:r>
            <a:r>
              <a:rPr lang="sv-SE" sz="2800" i="1" dirty="0" smtClean="0">
                <a:latin typeface="+mn-lt"/>
              </a:rPr>
              <a:t>(=”nivåstrukturering”)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 smtClean="0">
                <a:latin typeface="+mn-lt"/>
              </a:rPr>
              <a:t>Verkställighet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 smtClean="0">
                <a:latin typeface="+mn-lt"/>
              </a:rPr>
              <a:t>Bemanningskrav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 smtClean="0">
                <a:latin typeface="+mn-lt"/>
              </a:rPr>
              <a:t>Samband med övrig vård / organis</a:t>
            </a:r>
            <a:r>
              <a:rPr lang="sv-SE" sz="3200" dirty="0" smtClean="0">
                <a:latin typeface="+mn-lt"/>
              </a:rPr>
              <a:t>ation</a:t>
            </a:r>
          </a:p>
        </p:txBody>
      </p:sp>
    </p:spTree>
    <p:extLst>
      <p:ext uri="{BB962C8B-B14F-4D97-AF65-F5344CB8AC3E}">
        <p14:creationId xmlns:p14="http://schemas.microsoft.com/office/powerpoint/2010/main" val="340084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98984" y="1340768"/>
            <a:ext cx="6858000" cy="5040560"/>
          </a:xfrm>
        </p:spPr>
        <p:txBody>
          <a:bodyPr/>
          <a:lstStyle/>
          <a:p>
            <a:pPr marL="0" indent="0">
              <a:buNone/>
            </a:pPr>
            <a:r>
              <a:rPr lang="sv-SE" sz="1600" b="1" dirty="0" smtClean="0"/>
              <a:t>Framtidens utmaningar</a:t>
            </a:r>
          </a:p>
          <a:p>
            <a:r>
              <a:rPr lang="sv-SE" sz="1400" dirty="0" smtClean="0"/>
              <a:t>Prevention och tidig diagnostik</a:t>
            </a:r>
          </a:p>
          <a:p>
            <a:r>
              <a:rPr lang="sv-SE" sz="1400" dirty="0" smtClean="0"/>
              <a:t>Prognoser</a:t>
            </a:r>
          </a:p>
          <a:p>
            <a:r>
              <a:rPr lang="sv-SE" sz="1400" dirty="0" smtClean="0"/>
              <a:t>Kunskapsstyrning </a:t>
            </a:r>
          </a:p>
          <a:p>
            <a:r>
              <a:rPr lang="sv-SE" sz="1400" dirty="0" smtClean="0"/>
              <a:t>Kompetensförsörjning </a:t>
            </a:r>
          </a:p>
          <a:p>
            <a:r>
              <a:rPr lang="sv-SE" sz="1400" dirty="0" smtClean="0"/>
              <a:t>Klinisk forskning </a:t>
            </a:r>
          </a:p>
          <a:p>
            <a:pPr marL="0" indent="0">
              <a:buNone/>
            </a:pPr>
            <a:r>
              <a:rPr lang="sv-SE" sz="1400" b="1" dirty="0" smtClean="0"/>
              <a:t>Patientfokus </a:t>
            </a:r>
          </a:p>
          <a:p>
            <a:r>
              <a:rPr lang="sv-SE" sz="1400" dirty="0" smtClean="0"/>
              <a:t>Patienten ställning </a:t>
            </a:r>
          </a:p>
          <a:p>
            <a:r>
              <a:rPr lang="sv-SE" sz="1400" dirty="0" smtClean="0"/>
              <a:t>Vård på lika </a:t>
            </a:r>
            <a:r>
              <a:rPr lang="sv-SE" sz="1400" dirty="0" err="1" smtClean="0"/>
              <a:t>villlkor</a:t>
            </a:r>
            <a:endParaRPr lang="sv-SE" sz="1400" dirty="0" smtClean="0"/>
          </a:p>
          <a:p>
            <a:r>
              <a:rPr lang="sv-SE" sz="1400" dirty="0" smtClean="0"/>
              <a:t>Palliativ vård </a:t>
            </a:r>
          </a:p>
          <a:p>
            <a:r>
              <a:rPr lang="sv-SE" sz="1400" dirty="0" smtClean="0"/>
              <a:t>Rehabilitering </a:t>
            </a:r>
          </a:p>
          <a:p>
            <a:pPr marL="0" indent="0">
              <a:buNone/>
            </a:pPr>
            <a:r>
              <a:rPr lang="sv-SE" sz="1600" b="1" dirty="0" smtClean="0"/>
              <a:t>Teamarbete </a:t>
            </a:r>
          </a:p>
          <a:p>
            <a:r>
              <a:rPr lang="sv-SE" sz="1400" dirty="0" smtClean="0"/>
              <a:t>Patientprocessen </a:t>
            </a:r>
          </a:p>
          <a:p>
            <a:r>
              <a:rPr lang="sv-SE" sz="1400" dirty="0" err="1" smtClean="0"/>
              <a:t>Diagnostik,prognostik</a:t>
            </a:r>
            <a:r>
              <a:rPr lang="sv-SE" sz="1400" dirty="0" smtClean="0"/>
              <a:t> och prediktion</a:t>
            </a:r>
          </a:p>
          <a:p>
            <a:r>
              <a:rPr lang="sv-SE" sz="1400" dirty="0" smtClean="0"/>
              <a:t>Väntetider</a:t>
            </a:r>
          </a:p>
          <a:p>
            <a:r>
              <a:rPr lang="sv-SE" sz="1400" dirty="0" smtClean="0"/>
              <a:t>Behandling </a:t>
            </a:r>
          </a:p>
          <a:p>
            <a:r>
              <a:rPr lang="sv-SE" sz="1400" dirty="0" smtClean="0"/>
              <a:t>Arbetsfördelning </a:t>
            </a:r>
          </a:p>
          <a:p>
            <a:r>
              <a:rPr lang="sv-SE" sz="1400" dirty="0" smtClean="0"/>
              <a:t>Samverka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1FC5-C70E-4FA4-8090-63F556E98408}" type="datetime1">
              <a:rPr lang="sv-SE" altLang="sv-SE" smtClean="0"/>
              <a:pPr/>
              <a:t>2014-11-10</a:t>
            </a:fld>
            <a:endParaRPr lang="sv-SE" altLang="sv-SE"/>
          </a:p>
        </p:txBody>
      </p:sp>
      <p:sp>
        <p:nvSpPr>
          <p:cNvPr id="4" name="textruta 3"/>
          <p:cNvSpPr txBox="1"/>
          <p:nvPr/>
        </p:nvSpPr>
        <p:spPr>
          <a:xfrm>
            <a:off x="1403648" y="694795"/>
            <a:ext cx="60486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000" dirty="0" smtClean="0">
                <a:latin typeface="+mj-lt"/>
              </a:rPr>
              <a:t>Delar i en helhet  - innehåll  </a:t>
            </a:r>
            <a:endParaRPr lang="sv-SE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494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755576" y="836712"/>
            <a:ext cx="7632848" cy="5400600"/>
          </a:xfrm>
        </p:spPr>
        <p:txBody>
          <a:bodyPr/>
          <a:lstStyle/>
          <a:p>
            <a:pPr marL="0" indent="0" algn="ctr">
              <a:buNone/>
            </a:pPr>
            <a:r>
              <a:rPr lang="sv-SE" sz="3200" dirty="0" smtClean="0">
                <a:solidFill>
                  <a:schemeClr val="accent5">
                    <a:lumMod val="25000"/>
                  </a:schemeClr>
                </a:solidFill>
              </a:rPr>
              <a:t>Cancerplanens mål 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sz="2800" u="sng" dirty="0" smtClean="0">
                <a:solidFill>
                  <a:schemeClr val="accent5">
                    <a:lumMod val="25000"/>
                  </a:schemeClr>
                </a:solidFill>
              </a:rPr>
              <a:t>Långsiktigt </a:t>
            </a:r>
          </a:p>
          <a:p>
            <a:pPr marL="0" indent="0">
              <a:buNone/>
            </a:pPr>
            <a:r>
              <a:rPr lang="sv-SE" sz="2800" dirty="0" smtClean="0"/>
              <a:t>Minska antalet cancerfall </a:t>
            </a:r>
          </a:p>
          <a:p>
            <a:pPr marL="0" indent="0">
              <a:buNone/>
            </a:pPr>
            <a:r>
              <a:rPr lang="sv-SE" sz="2800" dirty="0" smtClean="0"/>
              <a:t>Öka överlevanden </a:t>
            </a:r>
          </a:p>
          <a:p>
            <a:pPr marL="0" indent="0">
              <a:buNone/>
            </a:pPr>
            <a:r>
              <a:rPr lang="sv-SE" sz="2800" dirty="0" smtClean="0"/>
              <a:t>Förbättra livkvalitén 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Delar i en helhet, definierar utvecklingsmål och gemensamma viljeinriktningar som bygger på regional samverkan och förändringsvilja.</a:t>
            </a:r>
            <a:endParaRPr lang="sv-SE" sz="2800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1FC5-C70E-4FA4-8090-63F556E98408}" type="datetime1">
              <a:rPr lang="sv-SE" altLang="sv-SE" smtClean="0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4552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899592" y="836712"/>
            <a:ext cx="8064896" cy="4968552"/>
          </a:xfrm>
        </p:spPr>
        <p:txBody>
          <a:bodyPr/>
          <a:lstStyle/>
          <a:p>
            <a:pPr marL="0" indent="0" algn="ctr">
              <a:buNone/>
            </a:pPr>
            <a:r>
              <a:rPr lang="sv-SE" sz="3000" dirty="0" smtClean="0">
                <a:latin typeface="+mj-lt"/>
              </a:rPr>
              <a:t>Definierade nyckelinsatser -diagnosövergripande</a:t>
            </a:r>
          </a:p>
          <a:p>
            <a:pPr marL="742950" indent="-742950">
              <a:buFont typeface="+mj-lt"/>
              <a:buAutoNum type="arabicPeriod"/>
            </a:pPr>
            <a:endParaRPr lang="sv-SE" sz="2400" dirty="0" smtClean="0">
              <a:latin typeface="+mj-lt"/>
            </a:endParaRPr>
          </a:p>
          <a:p>
            <a:pPr marL="742950" indent="-742950">
              <a:buFont typeface="+mj-lt"/>
              <a:buAutoNum type="arabicPeriod"/>
            </a:pPr>
            <a:r>
              <a:rPr lang="sv-SE" sz="2400" dirty="0" smtClean="0">
                <a:latin typeface="+mj-lt"/>
              </a:rPr>
              <a:t>Prevention och tidig diagnostik </a:t>
            </a:r>
          </a:p>
          <a:p>
            <a:pPr marL="742950" indent="-742950">
              <a:buFont typeface="+mj-lt"/>
              <a:buAutoNum type="arabicPeriod"/>
            </a:pPr>
            <a:r>
              <a:rPr lang="sv-SE" sz="2400" dirty="0" smtClean="0">
                <a:latin typeface="+mj-lt"/>
              </a:rPr>
              <a:t>Effektiv utredning och behandling – standardvårdplaner </a:t>
            </a:r>
          </a:p>
          <a:p>
            <a:pPr marL="742950" indent="-742950">
              <a:buFont typeface="+mj-lt"/>
              <a:buAutoNum type="arabicPeriod"/>
            </a:pPr>
            <a:r>
              <a:rPr lang="sv-SE" sz="2400" dirty="0" smtClean="0">
                <a:latin typeface="+mj-lt"/>
              </a:rPr>
              <a:t>Kontaktsjuksköterska och min vårdplan för alla patienter </a:t>
            </a:r>
          </a:p>
          <a:p>
            <a:pPr marL="742950" indent="-742950">
              <a:buFont typeface="+mj-lt"/>
              <a:buAutoNum type="arabicPeriod"/>
            </a:pPr>
            <a:r>
              <a:rPr lang="sv-SE" sz="2400" dirty="0" smtClean="0">
                <a:latin typeface="+mj-lt"/>
              </a:rPr>
              <a:t>Verksamhetutveckling baserad på kvalitetsdata i realtid kvalitetsregister </a:t>
            </a:r>
          </a:p>
          <a:p>
            <a:pPr marL="742950" indent="-742950">
              <a:buFont typeface="+mj-lt"/>
              <a:buAutoNum type="arabicPeriod"/>
            </a:pPr>
            <a:r>
              <a:rPr lang="sv-SE" sz="2400" dirty="0" smtClean="0">
                <a:latin typeface="+mj-lt"/>
              </a:rPr>
              <a:t>Rehabilitering integreras i patientprocessen </a:t>
            </a:r>
          </a:p>
          <a:p>
            <a:pPr marL="742950" indent="-742950">
              <a:buFont typeface="+mj-lt"/>
              <a:buAutoNum type="arabicPeriod"/>
            </a:pPr>
            <a:r>
              <a:rPr lang="sv-SE" sz="2400" dirty="0" smtClean="0">
                <a:latin typeface="+mj-lt"/>
              </a:rPr>
              <a:t>Palliativ kompetens, tidigare understöd och till fler</a:t>
            </a:r>
          </a:p>
          <a:p>
            <a:pPr marL="742950" indent="-742950">
              <a:buFont typeface="+mj-lt"/>
              <a:buAutoNum type="arabicPeriod"/>
            </a:pPr>
            <a:r>
              <a:rPr lang="sv-SE" sz="2400" dirty="0" smtClean="0">
                <a:latin typeface="+mj-lt"/>
              </a:rPr>
              <a:t>Forskningen betydelse</a:t>
            </a:r>
          </a:p>
          <a:p>
            <a:pPr marL="0" indent="0">
              <a:buNone/>
            </a:pPr>
            <a:endParaRPr lang="sv-SE" sz="2400" dirty="0" smtClean="0">
              <a:latin typeface="+mj-lt"/>
            </a:endParaRPr>
          </a:p>
          <a:p>
            <a:pPr marL="742950" indent="-742950">
              <a:buFont typeface="+mj-lt"/>
              <a:buAutoNum type="arabicPeriod"/>
            </a:pPr>
            <a:endParaRPr lang="sv-SE" sz="2800" dirty="0">
              <a:latin typeface="+mj-lt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1FC5-C70E-4FA4-8090-63F556E98408}" type="datetime1">
              <a:rPr lang="sv-SE" altLang="sv-SE" smtClean="0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1107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755576" y="620688"/>
            <a:ext cx="7677472" cy="5534744"/>
          </a:xfrm>
        </p:spPr>
        <p:txBody>
          <a:bodyPr/>
          <a:lstStyle/>
          <a:p>
            <a:pPr marL="0" indent="0" algn="ctr">
              <a:buNone/>
            </a:pPr>
            <a:r>
              <a:rPr lang="sv-SE" sz="3600" dirty="0" smtClean="0"/>
              <a:t>Prevention</a:t>
            </a:r>
            <a:endParaRPr lang="sv-SE" b="1" dirty="0" smtClean="0"/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r>
              <a:rPr lang="sv-SE" sz="2400" b="1" dirty="0" smtClean="0"/>
              <a:t>H</a:t>
            </a:r>
            <a:r>
              <a:rPr lang="sv-SE" sz="2400" dirty="0" smtClean="0"/>
              <a:t>älsofrämjande </a:t>
            </a:r>
            <a:r>
              <a:rPr lang="sv-SE" sz="2400" dirty="0"/>
              <a:t>arbete som stärker eller bibehåller fysiskt –psykiskt eller socialt välbefinnande.</a:t>
            </a:r>
          </a:p>
          <a:p>
            <a:pPr marL="0" indent="0">
              <a:buNone/>
            </a:pPr>
            <a:endParaRPr lang="sv-SE" sz="2400" dirty="0" smtClean="0"/>
          </a:p>
          <a:p>
            <a:pPr marL="0" indent="0">
              <a:buNone/>
            </a:pPr>
            <a:r>
              <a:rPr lang="sv-SE" sz="2400" dirty="0" smtClean="0"/>
              <a:t>Påverka,  underlätta och stödja  behov av  ändrade levnadsvanor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 smtClean="0"/>
              <a:t>Folkhälsoarbete och individinriktat arbete   </a:t>
            </a:r>
            <a:endParaRPr lang="sv-SE" sz="2400" dirty="0"/>
          </a:p>
          <a:p>
            <a:pPr marL="0" indent="0">
              <a:buNone/>
            </a:pPr>
            <a:endParaRPr lang="sv-SE" sz="2400" dirty="0" smtClean="0"/>
          </a:p>
          <a:p>
            <a:pPr marL="0" indent="0" algn="ctr">
              <a:buNone/>
            </a:pPr>
            <a:r>
              <a:rPr lang="sv-SE" sz="2400" dirty="0" smtClean="0"/>
              <a:t>Två fokus:    </a:t>
            </a:r>
            <a:r>
              <a:rPr lang="sv-SE" sz="2400" dirty="0"/>
              <a:t>TOBAK och SOLVANOR </a:t>
            </a:r>
            <a:endParaRPr lang="sv-SE" sz="2400" dirty="0" smtClean="0"/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endParaRPr lang="sv-SE" b="1" dirty="0"/>
          </a:p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01FC5-C70E-4FA4-8090-63F556E98408}" type="datetime1">
              <a:rPr lang="sv-SE" altLang="sv-SE" smtClean="0"/>
              <a:pPr/>
              <a:t>2014-11-10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7614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 PPT mall">
  <a:themeElements>
    <a:clrScheme name="LT PPT ma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T PPT mal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LT PPT mal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T PPT mal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T PPT mal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T PPT mal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T PPT mal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T PPT mal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T PPT mal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T PPT mal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T PPT mal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T PPT mal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T PPT mal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T PPT mal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985B3B0AB13BF4B88E27CA67DDAA4F2" ma:contentTypeVersion="0" ma:contentTypeDescription="Skapa ett nytt dokument." ma:contentTypeScope="" ma:versionID="fe71bab058545e66b04352e4168dcec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8ddc45a2a1ba233d786d3fa5db79e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84CA15-0820-47B2-97BF-14860DD87631}"/>
</file>

<file path=customXml/itemProps2.xml><?xml version="1.0" encoding="utf-8"?>
<ds:datastoreItem xmlns:ds="http://schemas.openxmlformats.org/officeDocument/2006/customXml" ds:itemID="{4CD90457-85C4-4ECE-A2C0-BDF1C5AC69F8}"/>
</file>

<file path=customXml/itemProps3.xml><?xml version="1.0" encoding="utf-8"?>
<ds:datastoreItem xmlns:ds="http://schemas.openxmlformats.org/officeDocument/2006/customXml" ds:itemID="{BE42CF61-DB96-4789-AC0D-7ADC720FE070}"/>
</file>

<file path=docProps/app.xml><?xml version="1.0" encoding="utf-8"?>
<Properties xmlns="http://schemas.openxmlformats.org/officeDocument/2006/extended-properties" xmlns:vt="http://schemas.openxmlformats.org/officeDocument/2006/docPropsVTypes">
  <Template>LT PPT mall</Template>
  <TotalTime>297</TotalTime>
  <Words>662</Words>
  <Application>Microsoft Office PowerPoint</Application>
  <PresentationFormat>Bildspel på skärmen (4:3)</PresentationFormat>
  <Paragraphs>203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0" baseType="lpstr">
      <vt:lpstr>LT PPT mall</vt:lpstr>
      <vt:lpstr>Delar i en helhet  Regional cancerplan 2015-18  RCC Syd </vt:lpstr>
      <vt:lpstr>PowerPoint-presentation</vt:lpstr>
      <vt:lpstr>Cancerplan i två delar</vt:lpstr>
      <vt:lpstr>  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Landstinget Blekinge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Skoog, Gunilla</dc:creator>
  <cp:lastModifiedBy>Skoog, Gunilla</cp:lastModifiedBy>
  <cp:revision>35</cp:revision>
  <dcterms:created xsi:type="dcterms:W3CDTF">2014-03-18T08:50:28Z</dcterms:created>
  <dcterms:modified xsi:type="dcterms:W3CDTF">2014-11-10T08:03:10Z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0x0101003985B3B0AB13BF4B88E27CA67DDAA4F2</vt:lpwstr>
  </property>
</Properties>
</file>