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96" r:id="rId2"/>
    <p:sldId id="301" r:id="rId3"/>
    <p:sldId id="297" r:id="rId4"/>
    <p:sldId id="298" r:id="rId5"/>
    <p:sldId id="303" r:id="rId6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00" autoAdjust="0"/>
    <p:restoredTop sz="94660"/>
  </p:normalViewPr>
  <p:slideViewPr>
    <p:cSldViewPr>
      <p:cViewPr varScale="1">
        <p:scale>
          <a:sx n="106" d="100"/>
          <a:sy n="106" d="100"/>
        </p:scale>
        <p:origin x="-3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B6A8DC5-6CE9-456F-A131-AB13F86617AA}" type="datetimeFigureOut">
              <a:rPr lang="sv-SE"/>
              <a:pPr>
                <a:defRPr/>
              </a:pPr>
              <a:t>2014-09-22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1743C42-D24A-4E27-8DF7-6E47C805023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C9712E7-62AD-4D4C-8A58-7045FE6EAFF9}" type="datetimeFigureOut">
              <a:rPr lang="sv-SE"/>
              <a:pPr>
                <a:defRPr/>
              </a:pPr>
              <a:t>2014-09-22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0F46EEE-5E0D-4688-98BF-EDE48E6596C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v-SE" altLang="sv-SE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v-SE" altLang="sv-SE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v-SE" altLang="sv-SE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v-SE" altLang="sv-SE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v-SE" altLang="sv-SE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v-SE" altLang="sv-SE" sz="2400">
                <a:latin typeface="Times New Roman" pitchFamily="18" charset="0"/>
              </a:endParaRPr>
            </a:p>
          </p:txBody>
        </p:sp>
      </p:grpSp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EC5AB-D9B0-495D-A802-4608C3637DD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7D351-7756-4C6F-9072-4701466FEEE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5FBC4-E0CA-4A72-BA39-2A2AA6801C7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948F0-D10B-4BDD-96C7-C9E1D06FB26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A95E2-B99A-445E-9C83-245B6F40384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3D73B-EDA9-466C-A45F-7C052B96455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B66D8-60BD-4B41-A92C-5ADB5DE791D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C6EF4-E62D-4833-923B-96CD9921F2D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3848C-D81F-41B2-AE16-2F9FF62BF61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7DBD7-728F-4055-B6E6-5D48D2532B7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36E4D-91C0-4D94-8003-2D14C970119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v-SE" altLang="sv-SE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v-SE" altLang="sv-SE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v-SE" altLang="sv-SE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v-SE" altLang="sv-SE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v-SE" altLang="sv-SE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60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AA35A8D-C36B-4956-90ED-0DD3498DACF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sv-SE" altLang="sv-SE" smtClean="0"/>
          </a:p>
          <a:p>
            <a:pPr>
              <a:buFont typeface="Wingdings" pitchFamily="2" charset="2"/>
              <a:buNone/>
            </a:pPr>
            <a:endParaRPr lang="sv-SE" altLang="sv-SE" smtClean="0"/>
          </a:p>
          <a:p>
            <a:pPr algn="ctr">
              <a:buFont typeface="Wingdings" pitchFamily="2" charset="2"/>
              <a:buNone/>
            </a:pPr>
            <a:r>
              <a:rPr lang="sv-SE" altLang="sv-SE" smtClean="0"/>
              <a:t>Månadsrapport juli 2014</a:t>
            </a:r>
          </a:p>
          <a:p>
            <a:pPr algn="ctr">
              <a:buFont typeface="Wingdings" pitchFamily="2" charset="2"/>
              <a:buNone/>
            </a:pPr>
            <a:r>
              <a:rPr lang="sv-SE" altLang="sv-SE" sz="2000" smtClean="0"/>
              <a:t>LS 2014 – 09 - 22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ubrik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1143000"/>
          </a:xfrm>
        </p:spPr>
        <p:txBody>
          <a:bodyPr/>
          <a:lstStyle/>
          <a:p>
            <a:r>
              <a:rPr lang="sv-SE" smtClean="0"/>
              <a:t>Sammanfattning</a:t>
            </a:r>
          </a:p>
        </p:txBody>
      </p:sp>
      <p:sp>
        <p:nvSpPr>
          <p:cNvPr id="16386" name="Platshållare för innehåll 2"/>
          <p:cNvSpPr>
            <a:spLocks noGrp="1"/>
          </p:cNvSpPr>
          <p:nvPr>
            <p:ph idx="1"/>
          </p:nvPr>
        </p:nvSpPr>
        <p:spPr>
          <a:xfrm>
            <a:off x="395288" y="3068638"/>
            <a:ext cx="8229600" cy="2836862"/>
          </a:xfrm>
        </p:spPr>
        <p:txBody>
          <a:bodyPr/>
          <a:lstStyle/>
          <a:p>
            <a:r>
              <a:rPr lang="sv-SE" smtClean="0"/>
              <a:t>Resultat per juli			+ 89,2 mnkr</a:t>
            </a:r>
          </a:p>
          <a:p>
            <a:r>
              <a:rPr lang="sv-SE" smtClean="0"/>
              <a:t>Budgeterat resultat		+ 26,1 mnkr</a:t>
            </a:r>
          </a:p>
          <a:p>
            <a:r>
              <a:rPr lang="sv-SE" smtClean="0"/>
              <a:t>Prognos helårsresultat		+ 76,7 mnkr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ubrik 1"/>
          <p:cNvSpPr>
            <a:spLocks noGrp="1"/>
          </p:cNvSpPr>
          <p:nvPr>
            <p:ph type="title"/>
          </p:nvPr>
        </p:nvSpPr>
        <p:spPr>
          <a:xfrm>
            <a:off x="395288" y="1484313"/>
            <a:ext cx="8229600" cy="504825"/>
          </a:xfrm>
        </p:spPr>
        <p:txBody>
          <a:bodyPr/>
          <a:lstStyle/>
          <a:p>
            <a:r>
              <a:rPr lang="sv-SE" smtClean="0"/>
              <a:t>Förvaltningarnas prognoser efter juli</a:t>
            </a:r>
          </a:p>
        </p:txBody>
      </p:sp>
      <p:sp>
        <p:nvSpPr>
          <p:cNvPr id="17410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89138"/>
            <a:ext cx="8578850" cy="4464050"/>
          </a:xfrm>
        </p:spPr>
        <p:txBody>
          <a:bodyPr/>
          <a:lstStyle/>
          <a:p>
            <a:r>
              <a:rPr lang="sv-SE" sz="2400" smtClean="0"/>
              <a:t>Blekingesjukhuset 			± 0 mnkr</a:t>
            </a:r>
          </a:p>
          <a:p>
            <a:r>
              <a:rPr lang="sv-SE" sz="2400" smtClean="0"/>
              <a:t>Offentlig primärvård			± 0 mnkr</a:t>
            </a:r>
          </a:p>
          <a:p>
            <a:r>
              <a:rPr lang="sv-SE" sz="2400" smtClean="0"/>
              <a:t>Psykiatri- och Habilitering		-  2 mnkr</a:t>
            </a:r>
          </a:p>
          <a:p>
            <a:r>
              <a:rPr lang="sv-SE" sz="2400" smtClean="0"/>
              <a:t>Folktandvården				+ 1,1 mnkr</a:t>
            </a:r>
          </a:p>
          <a:p>
            <a:r>
              <a:rPr lang="sv-SE" sz="2400" smtClean="0"/>
              <a:t>Folkhögskolan				 ± 0 mnkr</a:t>
            </a:r>
          </a:p>
          <a:p>
            <a:r>
              <a:rPr lang="sv-SE" sz="2400" smtClean="0"/>
              <a:t>Landstingsservice			+ 0,2 mnkr</a:t>
            </a:r>
          </a:p>
          <a:p>
            <a:r>
              <a:rPr lang="sv-SE" sz="2400" smtClean="0"/>
              <a:t>LD-staben					-  2,0 mnkr</a:t>
            </a:r>
          </a:p>
          <a:p>
            <a:r>
              <a:rPr lang="sv-SE" sz="2400" smtClean="0"/>
              <a:t>Samverkansnämnden			+ 1,2 mnkr</a:t>
            </a:r>
          </a:p>
          <a:p>
            <a:r>
              <a:rPr lang="sv-SE" sz="2400" smtClean="0"/>
              <a:t>Finansförvaltningen			+25,4 mnkr</a:t>
            </a:r>
          </a:p>
          <a:p>
            <a:r>
              <a:rPr lang="sv-SE" sz="2400" smtClean="0"/>
              <a:t>Landstingsgemensamt			+26,5 mnkr</a:t>
            </a:r>
          </a:p>
          <a:p>
            <a:endParaRPr lang="sv-SE" smtClean="0"/>
          </a:p>
          <a:p>
            <a:endParaRPr lang="sv-SE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ubrik 1"/>
          <p:cNvSpPr>
            <a:spLocks noGrp="1"/>
          </p:cNvSpPr>
          <p:nvPr>
            <p:ph type="title"/>
          </p:nvPr>
        </p:nvSpPr>
        <p:spPr>
          <a:xfrm>
            <a:off x="179388" y="1700213"/>
            <a:ext cx="8229600" cy="706437"/>
          </a:xfrm>
        </p:spPr>
        <p:txBody>
          <a:bodyPr/>
          <a:lstStyle/>
          <a:p>
            <a:r>
              <a:rPr lang="sv-SE" smtClean="0"/>
              <a:t>Landstingets prognos efter augusti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288" y="2852738"/>
            <a:ext cx="8229600" cy="2808287"/>
          </a:xfrm>
        </p:spPr>
        <p:txBody>
          <a:bodyPr/>
          <a:lstStyle/>
          <a:p>
            <a:pPr>
              <a:defRPr/>
            </a:pPr>
            <a:r>
              <a:rPr lang="sv-SE" dirty="0"/>
              <a:t>Resultat per </a:t>
            </a:r>
            <a:r>
              <a:rPr lang="sv-SE" dirty="0" smtClean="0"/>
              <a:t>augusti</a:t>
            </a:r>
            <a:r>
              <a:rPr lang="sv-SE" dirty="0"/>
              <a:t>		</a:t>
            </a:r>
            <a:r>
              <a:rPr lang="sv-SE"/>
              <a:t>+ </a:t>
            </a:r>
            <a:r>
              <a:rPr lang="sv-SE" smtClean="0"/>
              <a:t>1</a:t>
            </a:r>
            <a:r>
              <a:rPr lang="sv-SE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22,9 </a:t>
            </a: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mnkr</a:t>
            </a:r>
            <a:endParaRPr lang="sv-S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sv-SE" dirty="0"/>
              <a:t>Budgeterat resultat		+ 26,1 </a:t>
            </a:r>
            <a:r>
              <a:rPr lang="sv-SE" dirty="0" smtClean="0"/>
              <a:t>  mnkr</a:t>
            </a:r>
            <a:endParaRPr lang="sv-SE" dirty="0"/>
          </a:p>
          <a:p>
            <a:pPr>
              <a:defRPr/>
            </a:pPr>
            <a:r>
              <a:rPr lang="sv-SE" dirty="0"/>
              <a:t>Prognos helårsresultat		+ </a:t>
            </a:r>
            <a:r>
              <a:rPr lang="sv-SE" dirty="0" smtClean="0"/>
              <a:t>53,8   mnkr</a:t>
            </a:r>
            <a:endParaRPr lang="sv-SE" dirty="0"/>
          </a:p>
          <a:p>
            <a:pPr>
              <a:defRPr/>
            </a:pP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ubrik 1"/>
          <p:cNvSpPr>
            <a:spLocks noGrp="1"/>
          </p:cNvSpPr>
          <p:nvPr>
            <p:ph type="title"/>
          </p:nvPr>
        </p:nvSpPr>
        <p:spPr>
          <a:xfrm>
            <a:off x="0" y="1484313"/>
            <a:ext cx="9036050" cy="504825"/>
          </a:xfrm>
        </p:spPr>
        <p:txBody>
          <a:bodyPr/>
          <a:lstStyle/>
          <a:p>
            <a:r>
              <a:rPr lang="sv-SE" smtClean="0"/>
              <a:t>Förvaltningarnas prognoser efter augusti</a:t>
            </a:r>
          </a:p>
        </p:txBody>
      </p:sp>
      <p:sp>
        <p:nvSpPr>
          <p:cNvPr id="19458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89138"/>
            <a:ext cx="8578850" cy="4464050"/>
          </a:xfrm>
        </p:spPr>
        <p:txBody>
          <a:bodyPr/>
          <a:lstStyle/>
          <a:p>
            <a:r>
              <a:rPr lang="sv-SE" sz="2400" smtClean="0"/>
              <a:t>Blekingesjukhuset 			-19,0 mnkr</a:t>
            </a:r>
          </a:p>
          <a:p>
            <a:r>
              <a:rPr lang="sv-SE" sz="2400" smtClean="0"/>
              <a:t>Offentlig primärvård			+ 1,8 mnkr</a:t>
            </a:r>
          </a:p>
          <a:p>
            <a:r>
              <a:rPr lang="sv-SE" sz="2400" smtClean="0"/>
              <a:t>Psykiatri- och Habilitering		- 3,0 mnkr</a:t>
            </a:r>
          </a:p>
          <a:p>
            <a:r>
              <a:rPr lang="sv-SE" sz="2400" smtClean="0"/>
              <a:t>Folktandvården				+ 2,2 mnkr</a:t>
            </a:r>
          </a:p>
          <a:p>
            <a:r>
              <a:rPr lang="sv-SE" sz="2400" smtClean="0"/>
              <a:t>Folkhögskolan				+ 0,5 mnkr</a:t>
            </a:r>
          </a:p>
          <a:p>
            <a:r>
              <a:rPr lang="sv-SE" sz="2400" smtClean="0"/>
              <a:t>Landstingsservice			+ 0,6 mnkr</a:t>
            </a:r>
          </a:p>
          <a:p>
            <a:r>
              <a:rPr lang="sv-SE" sz="2400" smtClean="0"/>
              <a:t>LD-staben					 ± 0 mnkr</a:t>
            </a:r>
          </a:p>
          <a:p>
            <a:r>
              <a:rPr lang="sv-SE" sz="2400" smtClean="0"/>
              <a:t>Samverkansnämnden			+ 1,0 mnkr</a:t>
            </a:r>
          </a:p>
          <a:p>
            <a:r>
              <a:rPr lang="sv-SE" sz="2400" smtClean="0"/>
              <a:t>Finansförvaltningen			+36,1 mnkr</a:t>
            </a:r>
          </a:p>
          <a:p>
            <a:r>
              <a:rPr lang="sv-SE" sz="2400" smtClean="0"/>
              <a:t>Landstingsgemensamt			+33,6 mnkr</a:t>
            </a:r>
          </a:p>
          <a:p>
            <a:endParaRPr lang="sv-SE" smtClean="0"/>
          </a:p>
          <a:p>
            <a:endParaRPr lang="sv-SE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nika Helene inför HT2013">
  <a:themeElements>
    <a:clrScheme name="Burspråk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attenstämp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ttenstämp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ttenstämpel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ttenstämpel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ttenstämpel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ttenstämpel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ttenstämpel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ttenstämpel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ttenstämpel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ttenstämpel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Annika Helene inför HT2013</Template>
  <TotalTime>828</TotalTime>
  <Words>112</Words>
  <Application>Microsoft Office PowerPoint</Application>
  <PresentationFormat>Bildspel på skärmen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Formgivningsmall</vt:lpstr>
      </vt:variant>
      <vt:variant>
        <vt:i4>2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Wingdings</vt:lpstr>
      <vt:lpstr>Calibri</vt:lpstr>
      <vt:lpstr>Times New Roman</vt:lpstr>
      <vt:lpstr>Annika Helene inför HT2013</vt:lpstr>
      <vt:lpstr>Annika Helene inför HT2013</vt:lpstr>
      <vt:lpstr>Bild 1</vt:lpstr>
      <vt:lpstr>Sammanfattning</vt:lpstr>
      <vt:lpstr>Förvaltningarnas prognoser efter juli</vt:lpstr>
      <vt:lpstr>Landstingets prognos efter augusti</vt:lpstr>
      <vt:lpstr>Förvaltningarnas prognoser efter augusti</vt:lpstr>
    </vt:vector>
  </TitlesOfParts>
  <Company>Landstinget Blekinge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Kalnins Augustsson, Agneta</dc:creator>
  <cp:lastModifiedBy>an4023</cp:lastModifiedBy>
  <cp:revision>34</cp:revision>
  <cp:lastPrinted>2014-09-22T05:20:45Z</cp:lastPrinted>
  <dcterms:created xsi:type="dcterms:W3CDTF">2014-06-26T14:16:22Z</dcterms:created>
  <dcterms:modified xsi:type="dcterms:W3CDTF">2014-09-22T06:12:18Z</dcterms:modified>
</cp:coreProperties>
</file>